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3" r:id="rId15"/>
    <p:sldId id="272" r:id="rId16"/>
    <p:sldId id="271" r:id="rId17"/>
  </p:sldIdLst>
  <p:sldSz cx="12192000" cy="6858000"/>
  <p:notesSz cx="6797675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5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61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0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4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63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8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1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0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08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3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09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71B9-D63D-4818-A281-DB417EEF721B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20DD-8A6C-4FAF-B5EA-EBC538B6E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14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k.cz/pro-knihovny" TargetMode="External"/><Relationship Id="rId2" Type="http://schemas.openxmlformats.org/officeDocument/2006/relationships/hyperlink" Target="https://www.knihovnabreclav.cz/aktuality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Porady neprofesionálních knihovníků regionu Břeclav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02106" y="3845859"/>
            <a:ext cx="7265894" cy="2393575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22.5.2023 </a:t>
            </a:r>
            <a:r>
              <a:rPr lang="cs-CZ" b="1" dirty="0" smtClean="0"/>
              <a:t>Městská </a:t>
            </a:r>
            <a:r>
              <a:rPr lang="cs-CZ" b="1" dirty="0"/>
              <a:t>knihovna </a:t>
            </a:r>
            <a:r>
              <a:rPr lang="cs-CZ" b="1" dirty="0" smtClean="0"/>
              <a:t>Hustopeče</a:t>
            </a:r>
            <a:endParaRPr lang="cs-CZ" b="1" dirty="0"/>
          </a:p>
          <a:p>
            <a:pPr algn="l"/>
            <a:r>
              <a:rPr lang="cs-CZ" b="1" dirty="0" smtClean="0"/>
              <a:t>23.5.2023 Městská </a:t>
            </a:r>
            <a:r>
              <a:rPr lang="cs-CZ" b="1" smtClean="0"/>
              <a:t>knihovna Klobouky u Brna</a:t>
            </a:r>
            <a:endParaRPr lang="cs-CZ" b="1" dirty="0" smtClean="0"/>
          </a:p>
          <a:p>
            <a:pPr algn="l"/>
            <a:r>
              <a:rPr lang="cs-CZ" b="1" dirty="0" smtClean="0"/>
              <a:t>25.5.2023 Městská knihovna Mikulov</a:t>
            </a:r>
          </a:p>
          <a:p>
            <a:pPr algn="l"/>
            <a:r>
              <a:rPr lang="cs-CZ" b="1" dirty="0" smtClean="0"/>
              <a:t>29.5.2023 Městská knihovna Pohořelice</a:t>
            </a:r>
          </a:p>
          <a:p>
            <a:pPr algn="l"/>
            <a:r>
              <a:rPr lang="cs-CZ" b="1" dirty="0" smtClean="0"/>
              <a:t>30.5.2023 </a:t>
            </a:r>
            <a:r>
              <a:rPr lang="cs-CZ" b="1" dirty="0"/>
              <a:t>Útvar regionálních služeb Břeclav 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7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0"/>
            <a:ext cx="8725989" cy="632242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667966" y="6433347"/>
            <a:ext cx="53437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Beseda se spisovatelkou Lenkou Rožnovskou v knihovně Zaječí </a:t>
            </a:r>
            <a:endParaRPr lang="cs-CZ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3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" y="0"/>
            <a:ext cx="12192000" cy="603504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58292" y="6305005"/>
            <a:ext cx="68147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Beseda se spisovatelkou Klárou Smolíkovou v Moravské Nové Vsi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1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21978" y="528935"/>
            <a:ext cx="4753609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Revize knihovního fondu 2023</a:t>
            </a:r>
          </a:p>
          <a:p>
            <a:pPr algn="ctr"/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255607"/>
              </p:ext>
            </p:extLst>
          </p:nvPr>
        </p:nvGraphicFramePr>
        <p:xfrm>
          <a:off x="3805646" y="1523998"/>
          <a:ext cx="3581271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1271">
                  <a:extLst>
                    <a:ext uri="{9D8B030D-6E8A-4147-A177-3AD203B41FA5}">
                      <a16:colId xmlns:a16="http://schemas.microsoft.com/office/drawing/2014/main" val="1256391084"/>
                    </a:ext>
                  </a:extLst>
                </a:gridCol>
              </a:tblGrid>
              <a:tr h="222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 smtClean="0">
                          <a:effectLst/>
                        </a:rPr>
                        <a:t>Nová </a:t>
                      </a:r>
                      <a:r>
                        <a:rPr lang="cs-CZ" sz="2400" b="1" u="none" strike="noStrike" dirty="0">
                          <a:effectLst/>
                        </a:rPr>
                        <a:t>Ves</a:t>
                      </a:r>
                      <a:endParaRPr lang="cs-CZ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0903776"/>
                  </a:ext>
                </a:extLst>
              </a:tr>
              <a:tr h="27387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 smtClean="0">
                          <a:effectLst/>
                        </a:rPr>
                        <a:t>Smolín</a:t>
                      </a:r>
                      <a:endParaRPr lang="cs-CZ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6813333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Dolní </a:t>
                      </a:r>
                      <a:r>
                        <a:rPr lang="cs-CZ" sz="2400" b="1" u="none" strike="noStrike" dirty="0" smtClean="0">
                          <a:effectLst/>
                        </a:rPr>
                        <a:t>Dunajovice - </a:t>
                      </a:r>
                      <a:r>
                        <a:rPr lang="cs-CZ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hotovo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9063765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Horní Věstonice</a:t>
                      </a:r>
                      <a:endParaRPr lang="cs-CZ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9703030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 smtClean="0">
                          <a:effectLst/>
                        </a:rPr>
                        <a:t>Klentnice - </a:t>
                      </a:r>
                      <a:r>
                        <a:rPr lang="cs-CZ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hotovo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2674775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Krumvíř</a:t>
                      </a:r>
                      <a:endParaRPr lang="cs-CZ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8294574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Moravská Nová Ves</a:t>
                      </a:r>
                      <a:endParaRPr lang="cs-CZ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1752346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Pavlov</a:t>
                      </a:r>
                      <a:endParaRPr lang="cs-CZ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4621168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Vrbice</a:t>
                      </a:r>
                      <a:endParaRPr lang="cs-CZ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5295403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Zaječí</a:t>
                      </a:r>
                      <a:endParaRPr lang="cs-CZ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0063723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521978" y="5424412"/>
            <a:ext cx="40396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Nahlásit termíny revizí!</a:t>
            </a:r>
            <a:endParaRPr lang="cs-CZ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8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8429" y="1295302"/>
            <a:ext cx="4724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Nákup z prostředků obcí 2023</a:t>
            </a:r>
            <a:endParaRPr lang="cs-CZ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8429" y="772082"/>
            <a:ext cx="109442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Výměnné fondy letos ve stejné částce jako v loňském roce ( 501 877,- Kč)</a:t>
            </a:r>
            <a:endParaRPr lang="cs-CZ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21899"/>
              </p:ext>
            </p:extLst>
          </p:nvPr>
        </p:nvGraphicFramePr>
        <p:xfrm>
          <a:off x="4153988" y="1821506"/>
          <a:ext cx="3335383" cy="5036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4904">
                  <a:extLst>
                    <a:ext uri="{9D8B030D-6E8A-4147-A177-3AD203B41FA5}">
                      <a16:colId xmlns:a16="http://schemas.microsoft.com/office/drawing/2014/main" val="92763273"/>
                    </a:ext>
                  </a:extLst>
                </a:gridCol>
                <a:gridCol w="1300479">
                  <a:extLst>
                    <a:ext uri="{9D8B030D-6E8A-4147-A177-3AD203B41FA5}">
                      <a16:colId xmlns:a16="http://schemas.microsoft.com/office/drawing/2014/main" val="1924418999"/>
                    </a:ext>
                  </a:extLst>
                </a:gridCol>
              </a:tblGrid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3633669628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2216452449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3533353074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1782473114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3501154679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1146267774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1877739562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1822570099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4256435298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4262461719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4165251392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3392060590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4239685676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681025253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1482733741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3871776359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4022302198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400101747"/>
                  </a:ext>
                </a:extLst>
              </a:tr>
              <a:tr h="245762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3277694869"/>
                  </a:ext>
                </a:extLst>
              </a:tr>
              <a:tr h="276139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b"/>
                </a:tc>
                <a:extLst>
                  <a:ext uri="{0D108BD9-81ED-4DB2-BD59-A6C34878D82A}">
                    <a16:rowId xmlns:a16="http://schemas.microsoft.com/office/drawing/2014/main" val="296387070"/>
                  </a:ext>
                </a:extLst>
              </a:tr>
            </a:tbl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113029"/>
              </p:ext>
            </p:extLst>
          </p:nvPr>
        </p:nvGraphicFramePr>
        <p:xfrm>
          <a:off x="4015332" y="1985173"/>
          <a:ext cx="25225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List" r:id="rId3" imgW="2522043" imgH="4953031" progId="Excel.Sheet.8">
                  <p:embed/>
                </p:oleObj>
              </mc:Choice>
              <mc:Fallback>
                <p:oleObj name="List" r:id="rId3" imgW="2522043" imgH="495303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5332" y="1985173"/>
                        <a:ext cx="2522537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055223" y="11464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</a:rPr>
              <a:t>DT Obecní knihovny</a:t>
            </a:r>
          </a:p>
          <a:p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</a:rPr>
              <a:t> - přehled žádostí,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schválené i neschválené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</a:rPr>
              <a:t>žádosti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(schválené pouze obce do 1000 obyvatel)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5208"/>
            <a:ext cx="1218438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8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97" y="2743897"/>
            <a:ext cx="8177349" cy="393295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74767" y="424116"/>
            <a:ext cx="8482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Informace z knihoven regionu</a:t>
            </a:r>
            <a:endParaRPr lang="cs-CZ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cs-CZ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cs-CZ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Různé</a:t>
            </a:r>
          </a:p>
        </p:txBody>
      </p:sp>
    </p:spTree>
    <p:extLst>
      <p:ext uri="{BB962C8B-B14F-4D97-AF65-F5344CB8AC3E}">
        <p14:creationId xmlns:p14="http://schemas.microsoft.com/office/powerpoint/2010/main" val="41484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8" y="1001486"/>
            <a:ext cx="6209212" cy="585651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901242" y="78156"/>
            <a:ext cx="6546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Děkuji za pozornost </a:t>
            </a:r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Wingdings" panose="05000000000000000000" pitchFamily="2" charset="2"/>
              </a:rPr>
              <a:t>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40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6164" y="534832"/>
            <a:ext cx="11725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Program: 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Výsledky činnosti neprofesionálních knihoven okresu Břeclav za rok 2022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Vzdělávání knihovníků, nabídka kurzů, </a:t>
            </a:r>
            <a:r>
              <a:rPr lang="cs-CZ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školení, soutěž Vesnice roku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Jižní Morava čte – aktuální informace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Možnost pořádání kulturně vzdělávacích akcí (besed) realizovaných z </a:t>
            </a:r>
            <a:r>
              <a:rPr lang="cs-CZ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fin</a:t>
            </a: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prostředků ÚRS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Revize KF 2022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Výměnné fondy, Nákup knih z prostředků obcí 2022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Informace z knihoven regionu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Různé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 </a:t>
            </a:r>
            <a:r>
              <a:rPr lang="cs-CZ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poradě následuje</a:t>
            </a:r>
            <a:r>
              <a:rPr lang="cs-CZ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Stezky a bojovky v návaznosti na programy a akce knihovny – praktická ukázka (nápady, náměty, pracovní listy, materiály)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Přednášející: Soňa </a:t>
            </a:r>
            <a:r>
              <a:rPr lang="cs-CZ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Piškulová</a:t>
            </a: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pobočka </a:t>
            </a:r>
            <a:r>
              <a:rPr lang="cs-CZ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Měk</a:t>
            </a:r>
            <a:r>
              <a:rPr lang="cs-C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Břeclav Poštorná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31817" y="1644470"/>
            <a:ext cx="107376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  <a:r>
              <a:rPr lang="cs-CZ" sz="4800" b="1" dirty="0" smtClean="0"/>
              <a:t>Byl vydán materiál </a:t>
            </a:r>
          </a:p>
          <a:p>
            <a:r>
              <a:rPr lang="cs-CZ" sz="4800" b="1" dirty="0" smtClean="0"/>
              <a:t>„Veřejné knihovny regionu Břeclavska </a:t>
            </a:r>
          </a:p>
          <a:p>
            <a:r>
              <a:rPr lang="cs-CZ" sz="4800" b="1" dirty="0" smtClean="0"/>
              <a:t>v roce 2022“, </a:t>
            </a:r>
          </a:p>
          <a:p>
            <a:r>
              <a:rPr lang="cs-CZ" sz="4800" b="1" dirty="0" smtClean="0"/>
              <a:t>ten byl rozeslán všem knihovnám i jejich zřizovatelům. </a:t>
            </a:r>
          </a:p>
          <a:p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12368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462101"/>
              </p:ext>
            </p:extLst>
          </p:nvPr>
        </p:nvGraphicFramePr>
        <p:xfrm>
          <a:off x="94129" y="0"/>
          <a:ext cx="1195443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List" r:id="rId3" imgW="9692640" imgH="5829441" progId="Excel.Sheet.12">
                  <p:embed/>
                </p:oleObj>
              </mc:Choice>
              <mc:Fallback>
                <p:oleObj name="List" r:id="rId3" imgW="9692640" imgH="58294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29" y="0"/>
                        <a:ext cx="1195443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03195"/>
              </p:ext>
            </p:extLst>
          </p:nvPr>
        </p:nvGraphicFramePr>
        <p:xfrm>
          <a:off x="0" y="0"/>
          <a:ext cx="120754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List" r:id="rId3" imgW="9692640" imgH="5638973" progId="Excel.Sheet.12">
                  <p:embed/>
                </p:oleObj>
              </mc:Choice>
              <mc:Fallback>
                <p:oleObj name="List" r:id="rId3" imgW="9692640" imgH="56389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0754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7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56709" y="130399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dirty="0" smtClean="0"/>
              <a:t>- Nabídka vzdělávání, kurzů a školení </a:t>
            </a:r>
          </a:p>
          <a:p>
            <a:endParaRPr lang="cs-CZ" sz="2800" b="1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https://www.knihovnabreclav.cz/aktuality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https://www.mzk.cz/pro-knihovny</a:t>
            </a:r>
            <a:endParaRPr lang="cs-CZ" dirty="0" smtClean="0"/>
          </a:p>
          <a:p>
            <a:endParaRPr lang="cs-CZ" dirty="0"/>
          </a:p>
          <a:p>
            <a:r>
              <a:rPr lang="cs-CZ" sz="2400" dirty="0" smtClean="0"/>
              <a:t>Pozvánky na školení, workshopy a přednášky v MěK Břeclav posílány e-mailem.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Soutěž </a:t>
            </a:r>
            <a:r>
              <a:rPr lang="cs-CZ" dirty="0"/>
              <a:t>Vesnice roku se letos jede od 5.6. – 9.6.  </a:t>
            </a:r>
          </a:p>
          <a:p>
            <a:r>
              <a:rPr lang="cs-CZ" dirty="0"/>
              <a:t>Za Břeclav se přihlásili:</a:t>
            </a:r>
          </a:p>
          <a:p>
            <a:r>
              <a:rPr lang="cs-CZ" dirty="0"/>
              <a:t>·       Brumovice</a:t>
            </a:r>
          </a:p>
          <a:p>
            <a:r>
              <a:rPr lang="cs-CZ" dirty="0"/>
              <a:t>·       Strachotín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8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48471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Verdana" panose="020B0604030504040204" pitchFamily="34" charset="0"/>
                <a:ea typeface="Calibri" panose="020F0502020204030204" pitchFamily="34" charset="0"/>
              </a:rPr>
              <a:t>Jižní Morava čte!</a:t>
            </a:r>
          </a:p>
          <a:p>
            <a:pPr algn="ctr"/>
            <a:endParaRPr lang="cs-CZ" sz="2400" b="1" dirty="0" smtClean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Calibri" panose="020F0502020204030204" pitchFamily="34" charset="0"/>
              </a:rPr>
              <a:t>změna </a:t>
            </a:r>
            <a:r>
              <a:rPr lang="cs-CZ" b="1" dirty="0">
                <a:latin typeface="Verdana" panose="020B0604030504040204" pitchFamily="34" charset="0"/>
                <a:ea typeface="Calibri" panose="020F0502020204030204" pitchFamily="34" charset="0"/>
              </a:rPr>
              <a:t>v harmonogramu projektu Jižní Morava čte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! </a:t>
            </a:r>
            <a:endParaRPr lang="cs-CZ" dirty="0" smtClean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cs-CZ" sz="2400" dirty="0" smtClean="0">
                <a:latin typeface="Verdana" panose="020B0604030504040204" pitchFamily="34" charset="0"/>
                <a:ea typeface="Calibri" panose="020F0502020204030204" pitchFamily="34" charset="0"/>
              </a:rPr>
              <a:t>Letošní téma soutěže:  </a:t>
            </a:r>
            <a:r>
              <a:rPr lang="cs-CZ" sz="2400" b="1" u="sng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Nekonečný svět fantazie </a:t>
            </a:r>
            <a:endParaRPr lang="cs-CZ" sz="2400" b="1" u="sng" dirty="0" smtClean="0">
              <a:solidFill>
                <a:srgbClr val="FF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endParaRPr lang="cs-CZ" b="1" u="sng" dirty="0" smtClean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cs-CZ" b="1" u="sng" dirty="0" smtClean="0">
                <a:latin typeface="Verdana" panose="020B0604030504040204" pitchFamily="34" charset="0"/>
                <a:ea typeface="Calibri" panose="020F0502020204030204" pitchFamily="34" charset="0"/>
              </a:rPr>
              <a:t>Vyhlášení v </a:t>
            </a:r>
            <a:r>
              <a:rPr lang="cs-CZ" b="1" u="sng" dirty="0">
                <a:latin typeface="Verdana" panose="020B0604030504040204" pitchFamily="34" charset="0"/>
                <a:ea typeface="Calibri" panose="020F0502020204030204" pitchFamily="34" charset="0"/>
              </a:rPr>
              <a:t>září </a:t>
            </a:r>
            <a:r>
              <a:rPr lang="cs-CZ" b="1" u="sng" dirty="0" smtClean="0">
                <a:latin typeface="Verdana" panose="020B0604030504040204" pitchFamily="34" charset="0"/>
                <a:ea typeface="Calibri" panose="020F0502020204030204" pitchFamily="34" charset="0"/>
              </a:rPr>
              <a:t>2023, ukončení až </a:t>
            </a:r>
            <a:r>
              <a:rPr lang="cs-CZ" b="1" u="sng" dirty="0">
                <a:latin typeface="Verdana" panose="020B0604030504040204" pitchFamily="34" charset="0"/>
                <a:ea typeface="Calibri" panose="020F0502020204030204" pitchFamily="34" charset="0"/>
              </a:rPr>
              <a:t>v lednu </a:t>
            </a:r>
            <a:r>
              <a:rPr lang="cs-CZ" b="1" u="sng" dirty="0" smtClean="0">
                <a:latin typeface="Verdana" panose="020B0604030504040204" pitchFamily="34" charset="0"/>
                <a:ea typeface="Calibri" panose="020F0502020204030204" pitchFamily="34" charset="0"/>
              </a:rPr>
              <a:t>2024</a:t>
            </a:r>
            <a:endParaRPr lang="cs-CZ" b="1" u="sng" dirty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cs-CZ" b="1" u="sng" dirty="0" smtClean="0">
                <a:latin typeface="Verdana" panose="020B0604030504040204" pitchFamily="34" charset="0"/>
                <a:ea typeface="Calibri" panose="020F0502020204030204" pitchFamily="34" charset="0"/>
              </a:rPr>
              <a:t>Vyhlášení </a:t>
            </a:r>
            <a:r>
              <a:rPr lang="cs-CZ" b="1" u="sng" dirty="0">
                <a:latin typeface="Verdana" panose="020B0604030504040204" pitchFamily="34" charset="0"/>
                <a:ea typeface="Calibri" panose="020F0502020204030204" pitchFamily="34" charset="0"/>
              </a:rPr>
              <a:t>krajského kola proběhne v březnu 2024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. </a:t>
            </a:r>
            <a:endParaRPr lang="cs-CZ" dirty="0" smtClean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cs-CZ" sz="1200" dirty="0" smtClean="0">
                <a:latin typeface="Verdana" panose="020B0604030504040204" pitchFamily="34" charset="0"/>
                <a:ea typeface="Calibri" panose="020F0502020204030204" pitchFamily="34" charset="0"/>
              </a:rPr>
              <a:t>(Děti </a:t>
            </a:r>
            <a:r>
              <a:rPr lang="cs-CZ" sz="1200" dirty="0">
                <a:latin typeface="Verdana" panose="020B0604030504040204" pitchFamily="34" charset="0"/>
                <a:ea typeface="Calibri" panose="020F0502020204030204" pitchFamily="34" charset="0"/>
              </a:rPr>
              <a:t>budou mít dostatek času se do soutěže přihlásit a bude i dost času na spolupráci s místními školami a školkami a na aktivity, které pořádáte v rámci </a:t>
            </a:r>
            <a:r>
              <a:rPr lang="cs-CZ" sz="1200" dirty="0" smtClean="0">
                <a:latin typeface="Verdana" panose="020B0604030504040204" pitchFamily="34" charset="0"/>
                <a:ea typeface="Calibri" panose="020F0502020204030204" pitchFamily="34" charset="0"/>
              </a:rPr>
              <a:t>projektu)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b="1" dirty="0" smtClean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cs-CZ" b="1" dirty="0" smtClean="0">
                <a:latin typeface="Verdana" panose="020B0604030504040204" pitchFamily="34" charset="0"/>
                <a:ea typeface="Calibri" panose="020F0502020204030204" pitchFamily="34" charset="0"/>
              </a:rPr>
              <a:t>Změna také </a:t>
            </a:r>
            <a:r>
              <a:rPr lang="cs-CZ" b="1" dirty="0">
                <a:latin typeface="Verdana" panose="020B0604030504040204" pitchFamily="34" charset="0"/>
                <a:ea typeface="Calibri" panose="020F0502020204030204" pitchFamily="34" charset="0"/>
              </a:rPr>
              <a:t>v kategoriích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. Nově bude výtvarná kategorie jen pro nejmenší děti. </a:t>
            </a:r>
            <a:endParaRPr lang="cs-CZ" dirty="0" smtClean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cs-CZ" sz="2800" dirty="0" smtClean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Nové kategorie: </a:t>
            </a:r>
            <a:endParaRPr lang="cs-CZ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dirty="0">
                <a:latin typeface="Verdana" panose="020B0604030504040204" pitchFamily="34" charset="0"/>
                <a:ea typeface="Times New Roman" panose="02020603050405020304" pitchFamily="18" charset="0"/>
              </a:rPr>
              <a:t>kategorie literární (1. - 5. třída)</a:t>
            </a:r>
            <a:endParaRPr lang="cs-CZ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dirty="0">
                <a:latin typeface="Verdana" panose="020B0604030504040204" pitchFamily="34" charset="0"/>
                <a:ea typeface="Times New Roman" panose="02020603050405020304" pitchFamily="18" charset="0"/>
              </a:rPr>
              <a:t>kategorie literární (6. - 9. třída</a:t>
            </a:r>
            <a:endParaRPr lang="cs-CZ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dirty="0">
                <a:latin typeface="Verdana" panose="020B0604030504040204" pitchFamily="34" charset="0"/>
                <a:ea typeface="Times New Roman" panose="02020603050405020304" pitchFamily="18" charset="0"/>
              </a:rPr>
              <a:t>kategorie výtvarná (MŠ a 1. třída)</a:t>
            </a:r>
            <a:endParaRPr lang="cs-CZ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dirty="0">
                <a:latin typeface="Verdana" panose="020B0604030504040204" pitchFamily="34" charset="0"/>
                <a:ea typeface="Times New Roman" panose="02020603050405020304" pitchFamily="18" charset="0"/>
              </a:rPr>
              <a:t>kategorie poezie (1. - 5. třída)</a:t>
            </a:r>
            <a:endParaRPr lang="cs-CZ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dirty="0">
                <a:latin typeface="Verdana" panose="020B0604030504040204" pitchFamily="34" charset="0"/>
                <a:ea typeface="Times New Roman" panose="02020603050405020304" pitchFamily="18" charset="0"/>
              </a:rPr>
              <a:t>kategorie poezie (6. - 9. třída)</a:t>
            </a:r>
            <a:endParaRPr lang="cs-CZ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 smtClean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Calibri" panose="020F0502020204030204" pitchFamily="34" charset="0"/>
              </a:rPr>
              <a:t>V 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plánu je vytvoření </a:t>
            </a:r>
            <a:r>
              <a:rPr lang="cs-CZ" b="1" dirty="0">
                <a:latin typeface="Verdana" panose="020B0604030504040204" pitchFamily="34" charset="0"/>
                <a:ea typeface="Calibri" panose="020F0502020204030204" pitchFamily="34" charset="0"/>
              </a:rPr>
              <a:t>pracovních listů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, kde budou úkoly, šifry, ale i malování. Děti o výtvarné aktivity nebudou ochuzeny, ale </a:t>
            </a:r>
            <a:r>
              <a:rPr lang="cs-CZ" dirty="0" smtClean="0">
                <a:latin typeface="Verdana" panose="020B0604030504040204" pitchFamily="34" charset="0"/>
                <a:ea typeface="Calibri" panose="020F0502020204030204" pitchFamily="34" charset="0"/>
              </a:rPr>
              <a:t>spoj 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s</a:t>
            </a:r>
            <a:r>
              <a:rPr lang="cs-CZ" dirty="0" smtClean="0">
                <a:latin typeface="Verdana" panose="020B0604030504040204" pitchFamily="34" charset="0"/>
                <a:ea typeface="Calibri" panose="020F0502020204030204" pitchFamily="34" charset="0"/>
              </a:rPr>
              <a:t>e 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více s </a:t>
            </a:r>
            <a:r>
              <a:rPr lang="cs-CZ" dirty="0" smtClean="0">
                <a:latin typeface="Verdana" panose="020B0604030504040204" pitchFamily="34" charset="0"/>
                <a:ea typeface="Calibri" panose="020F0502020204030204" pitchFamily="34" charset="0"/>
              </a:rPr>
              <a:t>projektem, 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než se samotnou soutěží. Pracovní listy </a:t>
            </a:r>
            <a:r>
              <a:rPr lang="cs-CZ" dirty="0" smtClean="0">
                <a:latin typeface="Verdana" panose="020B0604030504040204" pitchFamily="34" charset="0"/>
                <a:ea typeface="Calibri" panose="020F0502020204030204" pitchFamily="34" charset="0"/>
              </a:rPr>
              <a:t>bude 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moci využít v rámci programů, které připravujete v knihovnách.</a:t>
            </a:r>
            <a:endParaRPr lang="cs-CZ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Calibri" panose="020F0502020204030204" pitchFamily="34" charset="0"/>
              </a:rPr>
              <a:t>Čtecí Antoníčci 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do pověřených knihoven, odkud si je </a:t>
            </a:r>
            <a:r>
              <a:rPr lang="cs-CZ" dirty="0" smtClean="0">
                <a:latin typeface="Verdana" panose="020B0604030504040204" pitchFamily="34" charset="0"/>
                <a:ea typeface="Calibri" panose="020F0502020204030204" pitchFamily="34" charset="0"/>
              </a:rPr>
              <a:t>budete moci 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</a:rPr>
              <a:t>půjčovat na své programy</a:t>
            </a:r>
            <a:r>
              <a:rPr lang="cs-CZ" dirty="0" smtClean="0">
                <a:latin typeface="Verdana" panose="020B0604030504040204" pitchFamily="34" charset="0"/>
                <a:ea typeface="Calibri" panose="020F0502020204030204" pitchFamily="34" charset="0"/>
              </a:rPr>
              <a:t>.</a:t>
            </a:r>
            <a:endParaRPr lang="cs-CZ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14400"/>
            <a:ext cx="1209620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Nabídka metodické pomoci při přípravě kulturní a vzdělávací činnosti, při pořádání komunitních a dalších aktivit, s důrazem na rozvoj čtenářství u dětí a mládeže.</a:t>
            </a:r>
          </a:p>
          <a:p>
            <a:endParaRPr lang="cs-CZ" dirty="0"/>
          </a:p>
          <a:p>
            <a:r>
              <a:rPr lang="cs-CZ" dirty="0"/>
              <a:t>Ve dnech 3. a 4. 4. 2023 byly zrealizovány v knihovnách Moravský Žižkov a Moravská Nová Ves vždy dvě po sobě následující besedy se spisovatelkou Klárou Smolíkovou Morčata na útěku a s Komenským do komiksu. Spisovatelka si besedy připravila zábavnou formou, proto ani jejich trvání (90 minut) nebyl pro žáky problém. Žáci pracovali s pracovními listy, řešily různé kvízy a hádanky, zapojovali se a byli aktivní. Starší žáci se v besedě S Komenským do komiksu dozvěděli spoustu historických souvislostí k jejich učivu českého jazyka i dějepisu. Za odměnu si děti kromě zážitků odnesly i časopisy a záložky, které pro ně paní spisovatelka nachystala. Samozřejmostí byla i autogramiáda jejích knih.  </a:t>
            </a:r>
          </a:p>
          <a:p>
            <a:r>
              <a:rPr lang="cs-CZ" dirty="0"/>
              <a:t>Z pozitivních zpětných reakcí se besedy líbily nejen dětem, ale i pedagogickému personálu a určitě byly přínosem a podporou dětského čtenářství v malých knihovnách. Pro mnohé knihovnice byl program velmi inspirativní pro jejich práci s dětským čtenářem.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Na podzim se plánuje uskutečnění besedy se spisovatelkou Lenkou Rožnovskou</a:t>
            </a:r>
            <a:r>
              <a:rPr lang="cs-CZ" dirty="0"/>
              <a:t>.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7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733</Words>
  <Application>Microsoft Office PowerPoint</Application>
  <PresentationFormat>Širokoúhlá obrazovka</PresentationFormat>
  <Paragraphs>87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Wingdings</vt:lpstr>
      <vt:lpstr>Motiv Office</vt:lpstr>
      <vt:lpstr>List</vt:lpstr>
      <vt:lpstr>Porady neprofesionálních knihovníků regionu Břeclav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Porady neprofesionálních knihovníků regionu Břeclav</dc:title>
  <dc:creator>Jitka Burešová</dc:creator>
  <cp:lastModifiedBy>Jitka Burešová</cp:lastModifiedBy>
  <cp:revision>21</cp:revision>
  <cp:lastPrinted>2023-05-24T07:29:46Z</cp:lastPrinted>
  <dcterms:created xsi:type="dcterms:W3CDTF">2023-04-18T07:33:56Z</dcterms:created>
  <dcterms:modified xsi:type="dcterms:W3CDTF">2023-05-24T08:53:10Z</dcterms:modified>
</cp:coreProperties>
</file>